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380" r:id="rId3"/>
    <p:sldId id="408" r:id="rId4"/>
    <p:sldId id="409" r:id="rId5"/>
    <p:sldId id="313" r:id="rId6"/>
    <p:sldId id="381" r:id="rId7"/>
    <p:sldId id="314" r:id="rId8"/>
    <p:sldId id="315" r:id="rId9"/>
    <p:sldId id="318" r:id="rId10"/>
    <p:sldId id="382" r:id="rId11"/>
    <p:sldId id="319" r:id="rId12"/>
    <p:sldId id="316" r:id="rId13"/>
  </p:sldIdLst>
  <p:sldSz cx="16254413" cy="10158413"/>
  <p:notesSz cx="6858000" cy="9144000"/>
  <p:defaultTextStyle>
    <a:defPPr>
      <a:defRPr lang="pl-PL"/>
    </a:defPPr>
    <a:lvl1pPr marL="0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908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816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723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631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539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447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355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262" algn="l" defTabSz="1267816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5E01BBC-3E84-7540-91EF-E345853E04D3}">
          <p14:sldIdLst/>
        </p14:section>
        <p14:section name="Sekcja bez tytułu" id="{F1FC2A20-982A-C148-8E57-3F5795AB3F21}">
          <p14:sldIdLst>
            <p14:sldId id="380"/>
            <p14:sldId id="408"/>
            <p14:sldId id="409"/>
            <p14:sldId id="313"/>
            <p14:sldId id="381"/>
            <p14:sldId id="314"/>
            <p14:sldId id="315"/>
            <p14:sldId id="318"/>
            <p14:sldId id="382"/>
            <p14:sldId id="319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99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0" autoAdjust="0"/>
    <p:restoredTop sz="95588"/>
  </p:normalViewPr>
  <p:slideViewPr>
    <p:cSldViewPr snapToGrid="0" snapToObjects="1">
      <p:cViewPr varScale="1">
        <p:scale>
          <a:sx n="71" d="100"/>
          <a:sy n="71" d="100"/>
        </p:scale>
        <p:origin x="608" y="184"/>
      </p:cViewPr>
      <p:guideLst>
        <p:guide orient="horz" pos="3199"/>
        <p:guide pos="5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48FF-9CA5-1145-A570-A3A5EFAC3A73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0FAF-2A93-AB41-B236-851A473F96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8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908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816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723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631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539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447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355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262" algn="l" defTabSz="1267816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802" y="1662500"/>
            <a:ext cx="12190810" cy="3536633"/>
          </a:xfrm>
        </p:spPr>
        <p:txBody>
          <a:bodyPr anchor="b"/>
          <a:lstStyle>
            <a:lvl1pPr algn="ctr">
              <a:defRPr sz="7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802" y="5335519"/>
            <a:ext cx="12190810" cy="245259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56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95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2064" y="540842"/>
            <a:ext cx="3504858" cy="860878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491" y="540842"/>
            <a:ext cx="10311393" cy="860878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81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803" y="1662502"/>
            <a:ext cx="12190810" cy="3536633"/>
          </a:xfrm>
        </p:spPr>
        <p:txBody>
          <a:bodyPr anchor="b"/>
          <a:lstStyle>
            <a:lvl1pPr algn="ctr">
              <a:defRPr sz="6666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803" y="5335519"/>
            <a:ext cx="12190810" cy="2452598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29" indent="0" algn="ctr">
              <a:buNone/>
              <a:defRPr sz="2222"/>
            </a:lvl2pPr>
            <a:lvl3pPr marL="1015858" indent="0" algn="ctr">
              <a:buNone/>
              <a:defRPr sz="2000"/>
            </a:lvl3pPr>
            <a:lvl4pPr marL="1523787" indent="0" algn="ctr">
              <a:buNone/>
              <a:defRPr sz="1777"/>
            </a:lvl4pPr>
            <a:lvl5pPr marL="2031715" indent="0" algn="ctr">
              <a:buNone/>
              <a:defRPr sz="1777"/>
            </a:lvl5pPr>
            <a:lvl6pPr marL="2539644" indent="0" algn="ctr">
              <a:buNone/>
              <a:defRPr sz="1777"/>
            </a:lvl6pPr>
            <a:lvl7pPr marL="3047573" indent="0" algn="ctr">
              <a:buNone/>
              <a:defRPr sz="1777"/>
            </a:lvl7pPr>
            <a:lvl8pPr marL="3555502" indent="0" algn="ctr">
              <a:buNone/>
              <a:defRPr sz="1777"/>
            </a:lvl8pPr>
            <a:lvl9pPr marL="4063431" indent="0" algn="ctr">
              <a:buNone/>
              <a:defRPr sz="1777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18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99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6" y="2532552"/>
            <a:ext cx="14019431" cy="4225617"/>
          </a:xfrm>
        </p:spPr>
        <p:txBody>
          <a:bodyPr anchor="b"/>
          <a:lstStyle>
            <a:lvl1pPr>
              <a:defRPr sz="6666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26" y="6798143"/>
            <a:ext cx="14019431" cy="2222152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07929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787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4pPr>
            <a:lvl5pPr marL="2031715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5pPr>
            <a:lvl6pPr marL="253964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6pPr>
            <a:lvl7pPr marL="304757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7pPr>
            <a:lvl8pPr marL="3555502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8pPr>
            <a:lvl9pPr marL="4063431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44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491" y="2704207"/>
            <a:ext cx="6908126" cy="64454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8796" y="2704207"/>
            <a:ext cx="6908126" cy="64454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95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8" y="540842"/>
            <a:ext cx="14019431" cy="19634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610" y="2490223"/>
            <a:ext cx="6876378" cy="122042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29" indent="0">
              <a:buNone/>
              <a:defRPr sz="2222" b="1"/>
            </a:lvl2pPr>
            <a:lvl3pPr marL="1015858" indent="0">
              <a:buNone/>
              <a:defRPr sz="2000" b="1"/>
            </a:lvl3pPr>
            <a:lvl4pPr marL="1523787" indent="0">
              <a:buNone/>
              <a:defRPr sz="1777" b="1"/>
            </a:lvl4pPr>
            <a:lvl5pPr marL="2031715" indent="0">
              <a:buNone/>
              <a:defRPr sz="1777" b="1"/>
            </a:lvl5pPr>
            <a:lvl6pPr marL="2539644" indent="0">
              <a:buNone/>
              <a:defRPr sz="1777" b="1"/>
            </a:lvl6pPr>
            <a:lvl7pPr marL="3047573" indent="0">
              <a:buNone/>
              <a:defRPr sz="1777" b="1"/>
            </a:lvl7pPr>
            <a:lvl8pPr marL="3555502" indent="0">
              <a:buNone/>
              <a:defRPr sz="1777" b="1"/>
            </a:lvl8pPr>
            <a:lvl9pPr marL="4063431" indent="0">
              <a:buNone/>
              <a:defRPr sz="177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610" y="3710643"/>
            <a:ext cx="6876378" cy="545779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796" y="2490223"/>
            <a:ext cx="6910243" cy="122042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29" indent="0">
              <a:buNone/>
              <a:defRPr sz="2222" b="1"/>
            </a:lvl2pPr>
            <a:lvl3pPr marL="1015858" indent="0">
              <a:buNone/>
              <a:defRPr sz="2000" b="1"/>
            </a:lvl3pPr>
            <a:lvl4pPr marL="1523787" indent="0">
              <a:buNone/>
              <a:defRPr sz="1777" b="1"/>
            </a:lvl4pPr>
            <a:lvl5pPr marL="2031715" indent="0">
              <a:buNone/>
              <a:defRPr sz="1777" b="1"/>
            </a:lvl5pPr>
            <a:lvl6pPr marL="2539644" indent="0">
              <a:buNone/>
              <a:defRPr sz="1777" b="1"/>
            </a:lvl6pPr>
            <a:lvl7pPr marL="3047573" indent="0">
              <a:buNone/>
              <a:defRPr sz="1777" b="1"/>
            </a:lvl7pPr>
            <a:lvl8pPr marL="3555502" indent="0">
              <a:buNone/>
              <a:defRPr sz="1777" b="1"/>
            </a:lvl8pPr>
            <a:lvl9pPr marL="4063431" indent="0">
              <a:buNone/>
              <a:defRPr sz="177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796" y="3710643"/>
            <a:ext cx="6910243" cy="545779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50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70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21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677228"/>
            <a:ext cx="5242471" cy="2370296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243" y="1462626"/>
            <a:ext cx="8228797" cy="7219057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3047526"/>
            <a:ext cx="5242471" cy="5645915"/>
          </a:xfrm>
        </p:spPr>
        <p:txBody>
          <a:bodyPr/>
          <a:lstStyle>
            <a:lvl1pPr marL="0" indent="0">
              <a:buNone/>
              <a:defRPr sz="1777"/>
            </a:lvl1pPr>
            <a:lvl2pPr marL="507929" indent="0">
              <a:buNone/>
              <a:defRPr sz="1555"/>
            </a:lvl2pPr>
            <a:lvl3pPr marL="1015858" indent="0">
              <a:buNone/>
              <a:defRPr sz="1333"/>
            </a:lvl3pPr>
            <a:lvl4pPr marL="1523787" indent="0">
              <a:buNone/>
              <a:defRPr sz="1111"/>
            </a:lvl4pPr>
            <a:lvl5pPr marL="2031715" indent="0">
              <a:buNone/>
              <a:defRPr sz="1111"/>
            </a:lvl5pPr>
            <a:lvl6pPr marL="2539644" indent="0">
              <a:buNone/>
              <a:defRPr sz="1111"/>
            </a:lvl6pPr>
            <a:lvl7pPr marL="3047573" indent="0">
              <a:buNone/>
              <a:defRPr sz="1111"/>
            </a:lvl7pPr>
            <a:lvl8pPr marL="3555502" indent="0">
              <a:buNone/>
              <a:defRPr sz="1111"/>
            </a:lvl8pPr>
            <a:lvl9pPr marL="4063431" indent="0">
              <a:buNone/>
              <a:defRPr sz="11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4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765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677228"/>
            <a:ext cx="5242471" cy="2370296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243" y="1462626"/>
            <a:ext cx="8228797" cy="7219057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29" indent="0">
              <a:buNone/>
              <a:defRPr sz="3111"/>
            </a:lvl2pPr>
            <a:lvl3pPr marL="1015858" indent="0">
              <a:buNone/>
              <a:defRPr sz="2667"/>
            </a:lvl3pPr>
            <a:lvl4pPr marL="1523787" indent="0">
              <a:buNone/>
              <a:defRPr sz="2222"/>
            </a:lvl4pPr>
            <a:lvl5pPr marL="2031715" indent="0">
              <a:buNone/>
              <a:defRPr sz="2222"/>
            </a:lvl5pPr>
            <a:lvl6pPr marL="2539644" indent="0">
              <a:buNone/>
              <a:defRPr sz="2222"/>
            </a:lvl6pPr>
            <a:lvl7pPr marL="3047573" indent="0">
              <a:buNone/>
              <a:defRPr sz="2222"/>
            </a:lvl7pPr>
            <a:lvl8pPr marL="3555502" indent="0">
              <a:buNone/>
              <a:defRPr sz="2222"/>
            </a:lvl8pPr>
            <a:lvl9pPr marL="4063431" indent="0">
              <a:buNone/>
              <a:defRPr sz="2222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3047526"/>
            <a:ext cx="5242471" cy="5645915"/>
          </a:xfrm>
        </p:spPr>
        <p:txBody>
          <a:bodyPr/>
          <a:lstStyle>
            <a:lvl1pPr marL="0" indent="0">
              <a:buNone/>
              <a:defRPr sz="1777"/>
            </a:lvl1pPr>
            <a:lvl2pPr marL="507929" indent="0">
              <a:buNone/>
              <a:defRPr sz="1555"/>
            </a:lvl2pPr>
            <a:lvl3pPr marL="1015858" indent="0">
              <a:buNone/>
              <a:defRPr sz="1333"/>
            </a:lvl3pPr>
            <a:lvl4pPr marL="1523787" indent="0">
              <a:buNone/>
              <a:defRPr sz="1111"/>
            </a:lvl4pPr>
            <a:lvl5pPr marL="2031715" indent="0">
              <a:buNone/>
              <a:defRPr sz="1111"/>
            </a:lvl5pPr>
            <a:lvl6pPr marL="2539644" indent="0">
              <a:buNone/>
              <a:defRPr sz="1111"/>
            </a:lvl6pPr>
            <a:lvl7pPr marL="3047573" indent="0">
              <a:buNone/>
              <a:defRPr sz="1111"/>
            </a:lvl7pPr>
            <a:lvl8pPr marL="3555502" indent="0">
              <a:buNone/>
              <a:defRPr sz="1111"/>
            </a:lvl8pPr>
            <a:lvl9pPr marL="4063431" indent="0">
              <a:buNone/>
              <a:defRPr sz="11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856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837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2064" y="540844"/>
            <a:ext cx="3504858" cy="860878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491" y="540844"/>
            <a:ext cx="10311393" cy="860878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5" y="2532550"/>
            <a:ext cx="14019431" cy="4225617"/>
          </a:xfrm>
        </p:spPr>
        <p:txBody>
          <a:bodyPr anchor="b"/>
          <a:lstStyle>
            <a:lvl1pPr>
              <a:defRPr sz="7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25" y="6798143"/>
            <a:ext cx="14019431" cy="222215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491" y="2704207"/>
            <a:ext cx="6908126" cy="64454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8796" y="2704207"/>
            <a:ext cx="6908126" cy="64454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8" y="540842"/>
            <a:ext cx="14019431" cy="19634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609" y="2490223"/>
            <a:ext cx="6876378" cy="122042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609" y="3710643"/>
            <a:ext cx="6876378" cy="545779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796" y="2490223"/>
            <a:ext cx="6910243" cy="122042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796" y="3710643"/>
            <a:ext cx="6910243" cy="545779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2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38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9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677228"/>
            <a:ext cx="5242471" cy="2370296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242" y="1462624"/>
            <a:ext cx="8228797" cy="7219057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3047524"/>
            <a:ext cx="5242471" cy="5645915"/>
          </a:xfrm>
        </p:spPr>
        <p:txBody>
          <a:bodyPr/>
          <a:lstStyle>
            <a:lvl1pPr marL="0" indent="0">
              <a:buNone/>
              <a:defRPr sz="2133"/>
            </a:lvl1pPr>
            <a:lvl2pPr marL="609539" indent="0">
              <a:buNone/>
              <a:defRPr sz="1866"/>
            </a:lvl2pPr>
            <a:lvl3pPr marL="1219078" indent="0">
              <a:buNone/>
              <a:defRPr sz="1600"/>
            </a:lvl3pPr>
            <a:lvl4pPr marL="1828617" indent="0">
              <a:buNone/>
              <a:defRPr sz="1333"/>
            </a:lvl4pPr>
            <a:lvl5pPr marL="2438156" indent="0">
              <a:buNone/>
              <a:defRPr sz="1333"/>
            </a:lvl5pPr>
            <a:lvl6pPr marL="3047695" indent="0">
              <a:buNone/>
              <a:defRPr sz="1333"/>
            </a:lvl6pPr>
            <a:lvl7pPr marL="3657234" indent="0">
              <a:buNone/>
              <a:defRPr sz="1333"/>
            </a:lvl7pPr>
            <a:lvl8pPr marL="4266773" indent="0">
              <a:buNone/>
              <a:defRPr sz="1333"/>
            </a:lvl8pPr>
            <a:lvl9pPr marL="4876312" indent="0">
              <a:buNone/>
              <a:defRPr sz="1333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10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677228"/>
            <a:ext cx="5242471" cy="2370296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242" y="1462624"/>
            <a:ext cx="8228797" cy="7219057"/>
          </a:xfrm>
        </p:spPr>
        <p:txBody>
          <a:bodyPr anchor="t"/>
          <a:lstStyle>
            <a:lvl1pPr marL="0" indent="0">
              <a:buNone/>
              <a:defRPr sz="4266"/>
            </a:lvl1pPr>
            <a:lvl2pPr marL="609539" indent="0">
              <a:buNone/>
              <a:defRPr sz="3733"/>
            </a:lvl2pPr>
            <a:lvl3pPr marL="1219078" indent="0">
              <a:buNone/>
              <a:defRPr sz="3200"/>
            </a:lvl3pPr>
            <a:lvl4pPr marL="1828617" indent="0">
              <a:buNone/>
              <a:defRPr sz="2666"/>
            </a:lvl4pPr>
            <a:lvl5pPr marL="2438156" indent="0">
              <a:buNone/>
              <a:defRPr sz="2666"/>
            </a:lvl5pPr>
            <a:lvl6pPr marL="3047695" indent="0">
              <a:buNone/>
              <a:defRPr sz="2666"/>
            </a:lvl6pPr>
            <a:lvl7pPr marL="3657234" indent="0">
              <a:buNone/>
              <a:defRPr sz="2666"/>
            </a:lvl7pPr>
            <a:lvl8pPr marL="4266773" indent="0">
              <a:buNone/>
              <a:defRPr sz="2666"/>
            </a:lvl8pPr>
            <a:lvl9pPr marL="4876312" indent="0">
              <a:buNone/>
              <a:defRPr sz="2666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3047524"/>
            <a:ext cx="5242471" cy="5645915"/>
          </a:xfrm>
        </p:spPr>
        <p:txBody>
          <a:bodyPr/>
          <a:lstStyle>
            <a:lvl1pPr marL="0" indent="0">
              <a:buNone/>
              <a:defRPr sz="2133"/>
            </a:lvl1pPr>
            <a:lvl2pPr marL="609539" indent="0">
              <a:buNone/>
              <a:defRPr sz="1866"/>
            </a:lvl2pPr>
            <a:lvl3pPr marL="1219078" indent="0">
              <a:buNone/>
              <a:defRPr sz="1600"/>
            </a:lvl3pPr>
            <a:lvl4pPr marL="1828617" indent="0">
              <a:buNone/>
              <a:defRPr sz="1333"/>
            </a:lvl4pPr>
            <a:lvl5pPr marL="2438156" indent="0">
              <a:buNone/>
              <a:defRPr sz="1333"/>
            </a:lvl5pPr>
            <a:lvl6pPr marL="3047695" indent="0">
              <a:buNone/>
              <a:defRPr sz="1333"/>
            </a:lvl6pPr>
            <a:lvl7pPr marL="3657234" indent="0">
              <a:buNone/>
              <a:defRPr sz="1333"/>
            </a:lvl7pPr>
            <a:lvl8pPr marL="4266773" indent="0">
              <a:buNone/>
              <a:defRPr sz="1333"/>
            </a:lvl8pPr>
            <a:lvl9pPr marL="4876312" indent="0">
              <a:buNone/>
              <a:defRPr sz="1333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04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491" y="540842"/>
            <a:ext cx="140194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1" y="2704207"/>
            <a:ext cx="140194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491" y="9415345"/>
            <a:ext cx="36572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275" y="9415345"/>
            <a:ext cx="54858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679" y="9415345"/>
            <a:ext cx="36572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7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0" indent="-304770" algn="l" defTabSz="1219078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09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491" y="540842"/>
            <a:ext cx="140194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1" y="2704207"/>
            <a:ext cx="140194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491" y="9415347"/>
            <a:ext cx="36572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8FCC-8E1A-6A4F-948B-BB7DE60B79FE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276" y="9415347"/>
            <a:ext cx="54858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680" y="9415347"/>
            <a:ext cx="36572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40AE-38E4-6A4A-8035-79842DEF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0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15858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65" indent="-253965" algn="l" defTabSz="1015858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94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3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751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80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609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538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67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396" indent="-253965" algn="l" defTabSz="1015858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29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58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87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15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644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573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502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431" algn="l" defTabSz="1015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pandbunker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enaline.s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7304" y="1763486"/>
            <a:ext cx="9827109" cy="4474028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6000" b="1" dirty="0">
                <a:solidFill>
                  <a:schemeClr val="bg1"/>
                </a:solidFill>
                <a:latin typeface="Panton" pitchFamily="2" charset="0"/>
              </a:rPr>
              <a:t>Porty morskie i żegluga</a:t>
            </a:r>
            <a:br>
              <a:rPr lang="pl-PL" sz="6000" b="1" dirty="0">
                <a:solidFill>
                  <a:schemeClr val="bg1"/>
                </a:solidFill>
                <a:latin typeface="Panton" pitchFamily="2" charset="0"/>
              </a:rPr>
            </a:br>
            <a:r>
              <a:rPr lang="pl-PL" sz="6000" b="1" dirty="0">
                <a:solidFill>
                  <a:schemeClr val="bg1"/>
                </a:solidFill>
                <a:latin typeface="Panton" pitchFamily="2" charset="0"/>
              </a:rPr>
              <a:t>Część praktyczna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9A5A56-593C-C845-AD04-969BCA66D4D5}"/>
              </a:ext>
            </a:extLst>
          </p:cNvPr>
          <p:cNvSpPr txBox="1"/>
          <p:nvPr/>
        </p:nvSpPr>
        <p:spPr>
          <a:xfrm>
            <a:off x="3530009" y="310470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25000" lnSpcReduction="20000"/>
          </a:bodyPr>
          <a:lstStyle/>
          <a:p>
            <a:pPr algn="l"/>
            <a:endParaRPr lang="pl-PL" sz="3500" b="1" dirty="0">
              <a:solidFill>
                <a:srgbClr val="232323"/>
              </a:solidFill>
              <a:latin typeface="Panton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50E0BC-EFD9-2D41-9246-6772F131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69" y="1763486"/>
            <a:ext cx="476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253B0B4-E925-6B42-8692-B525D1030255}"/>
              </a:ext>
            </a:extLst>
          </p:cNvPr>
          <p:cNvSpPr txBox="1"/>
          <p:nvPr/>
        </p:nvSpPr>
        <p:spPr>
          <a:xfrm>
            <a:off x="8982635" y="5079206"/>
            <a:ext cx="6588669" cy="178626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/>
            <a:r>
              <a:rPr lang="pl-PL" sz="3600" dirty="0">
                <a:solidFill>
                  <a:schemeClr val="bg1">
                    <a:lumMod val="50000"/>
                  </a:schemeClr>
                </a:solidFill>
                <a:latin typeface="Panton" pitchFamily="2" charset="0"/>
              </a:rPr>
              <a:t>Dr hab. Ernest Czermański</a:t>
            </a:r>
          </a:p>
          <a:p>
            <a:pPr algn="l"/>
            <a:r>
              <a:rPr lang="pl-PL" sz="3600" dirty="0">
                <a:solidFill>
                  <a:schemeClr val="bg1">
                    <a:lumMod val="50000"/>
                  </a:schemeClr>
                </a:solidFill>
                <a:latin typeface="Panton" pitchFamily="2" charset="0"/>
              </a:rPr>
              <a:t>Dr hab. Aleksandra Koźlak, prof. </a:t>
            </a:r>
            <a:r>
              <a:rPr lang="pl-PL" sz="3600">
                <a:solidFill>
                  <a:schemeClr val="bg1">
                    <a:lumMod val="50000"/>
                  </a:schemeClr>
                </a:solidFill>
                <a:latin typeface="Panton" pitchFamily="2" charset="0"/>
              </a:rPr>
              <a:t>UG</a:t>
            </a:r>
            <a:endParaRPr lang="pl-PL" sz="3600" dirty="0">
              <a:solidFill>
                <a:schemeClr val="bg1">
                  <a:lumMod val="50000"/>
                </a:schemeClr>
              </a:solidFill>
              <a:latin typeface="Panton" pitchFamily="2" charset="0"/>
            </a:endParaRPr>
          </a:p>
          <a:p>
            <a:pPr algn="l"/>
            <a:r>
              <a:rPr lang="pl-PL" sz="3600" dirty="0">
                <a:solidFill>
                  <a:schemeClr val="bg1">
                    <a:lumMod val="50000"/>
                  </a:schemeClr>
                </a:solidFill>
                <a:latin typeface="Panton" pitchFamily="2" charset="0"/>
              </a:rPr>
              <a:t>Mgr Jakub Jankiewicz</a:t>
            </a:r>
          </a:p>
        </p:txBody>
      </p:sp>
    </p:spTree>
    <p:extLst>
      <p:ext uri="{BB962C8B-B14F-4D97-AF65-F5344CB8AC3E}">
        <p14:creationId xmlns:p14="http://schemas.microsoft.com/office/powerpoint/2010/main" val="365449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Dane do obliczeń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10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9" name="Tytuł 1">
            <a:extLst>
              <a:ext uri="{FF2B5EF4-FFF2-40B4-BE49-F238E27FC236}">
                <a16:creationId xmlns:a16="http://schemas.microsoft.com/office/drawing/2014/main" id="{F190C166-4960-4643-8A9E-699923B36FB5}"/>
              </a:ext>
            </a:extLst>
          </p:cNvPr>
          <p:cNvSpPr txBox="1">
            <a:spLocks/>
          </p:cNvSpPr>
          <p:nvPr/>
        </p:nvSpPr>
        <p:spPr>
          <a:xfrm>
            <a:off x="3524605" y="2861540"/>
            <a:ext cx="12063737" cy="6648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Trasa aktualna = 32,0 NM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Trasa alternatywna = 27,6 NM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Różnica = 4,4 NM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Prędkość średnia rejsu = 17,0 </a:t>
            </a:r>
            <a:r>
              <a:rPr lang="pl-PL" sz="2400" dirty="0" err="1">
                <a:solidFill>
                  <a:srgbClr val="232323"/>
                </a:solidFill>
                <a:latin typeface="Panton" pitchFamily="2" charset="0"/>
              </a:rPr>
              <a:t>kn</a:t>
            </a:r>
            <a:endParaRPr lang="pl-PL" sz="24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Średnie zużycie paliwa 2,4 tony / h (śr.)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Cena bunkru MGO z giełdy w Rotterdamie: </a:t>
            </a:r>
            <a:r>
              <a:rPr lang="pl-PL" sz="2400" dirty="0">
                <a:solidFill>
                  <a:srgbClr val="232323"/>
                </a:solidFill>
                <a:latin typeface="Panton" pitchFamily="2" charset="0"/>
                <a:hlinkClick r:id="rId3"/>
              </a:rPr>
              <a:t>www.shipandbunker.com</a:t>
            </a:r>
            <a:endParaRPr lang="pl-PL" sz="24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Sprawdzić ile rejsów w roku dany statek średnio wykonuje – strona armatora </a:t>
            </a:r>
            <a:r>
              <a:rPr lang="pl-PL" sz="2400" dirty="0">
                <a:solidFill>
                  <a:srgbClr val="232323"/>
                </a:solidFill>
                <a:latin typeface="Panton" pitchFamily="2" charset="0"/>
                <a:hlinkClick r:id="rId4"/>
              </a:rPr>
              <a:t>www.stenaline.se</a:t>
            </a:r>
            <a:endParaRPr lang="pl-PL" sz="24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endParaRPr lang="pl-PL" sz="24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endParaRPr lang="pl-PL" sz="24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Do obliczenia: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Oszczędność paliwa 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Oszczędność kosztów dla rejsu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Oszczędność kosztów linii w roku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Redukcja emisji CO2 przy założeniu, że 1 tona MGO generuje emisję 3,179 ton CO2!</a:t>
            </a:r>
          </a:p>
          <a:p>
            <a:pPr algn="l"/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Policzyć też roczną oszczędność emisji CO2 na tej linii.</a:t>
            </a:r>
          </a:p>
          <a:p>
            <a:pPr algn="l"/>
            <a:endParaRPr lang="pl-PL" sz="20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endParaRPr lang="pl-PL" sz="2000" dirty="0">
              <a:solidFill>
                <a:srgbClr val="232323"/>
              </a:solidFill>
              <a:latin typeface="Pan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2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Przypadek III. Żegluga morska a morskie farmy wiatrowe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855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11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8" name="Tytuł 1">
            <a:extLst>
              <a:ext uri="{FF2B5EF4-FFF2-40B4-BE49-F238E27FC236}">
                <a16:creationId xmlns:a16="http://schemas.microsoft.com/office/drawing/2014/main" id="{BB1BEC07-A594-A243-9DE6-FCF71808566E}"/>
              </a:ext>
            </a:extLst>
          </p:cNvPr>
          <p:cNvSpPr txBox="1">
            <a:spLocks/>
          </p:cNvSpPr>
          <p:nvPr/>
        </p:nvSpPr>
        <p:spPr>
          <a:xfrm>
            <a:off x="3524606" y="2123243"/>
            <a:ext cx="11769182" cy="73865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Prezentacja przypadku</a:t>
            </a:r>
          </a:p>
          <a:p>
            <a:pPr algn="l"/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algn="l"/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Pytania: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Na jakim etapie jest budowa polskich farm wiatrowych?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Jaka może być wydajność energii wiatrowej z 1 km</a:t>
            </a:r>
            <a:r>
              <a:rPr lang="pl-PL" sz="2800" baseline="30000" dirty="0">
                <a:solidFill>
                  <a:srgbClr val="232323"/>
                </a:solidFill>
                <a:latin typeface="Panton" pitchFamily="2" charset="0"/>
              </a:rPr>
              <a:t>2</a:t>
            </a: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 akwenu morza?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Jaki potencjał reprezentują polskie obszary wodne w zakresie energetyki wiatrowej?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Jakie ograniczenia powoduje dla żeglugi morskiej budowa farmy wiatrowej?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Czy budowa farm wiatrowych może generować dodatkowe koszty dla armatorów? Jeżeli tak, to jakie?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Jakie inne konflikty mogą powstawać pomiędzy MFW a pozostałymi sektorami? </a:t>
            </a:r>
          </a:p>
          <a:p>
            <a:pPr marL="514350" indent="-514350" algn="l">
              <a:buFont typeface="+mj-lt"/>
              <a:buAutoNum type="arabicPeriod"/>
            </a:pPr>
            <a:endParaRPr lang="pl-PL" sz="2800" dirty="0">
              <a:solidFill>
                <a:srgbClr val="232323"/>
              </a:solidFill>
              <a:latin typeface="Panton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2800" dirty="0">
                <a:solidFill>
                  <a:srgbClr val="232323"/>
                </a:solidFill>
                <a:latin typeface="Panton" pitchFamily="2" charset="0"/>
              </a:rPr>
              <a:t>Jak MSP może wpływać na potencjalne konflikty?</a:t>
            </a:r>
          </a:p>
        </p:txBody>
      </p:sp>
    </p:spTree>
    <p:extLst>
      <p:ext uri="{BB962C8B-B14F-4D97-AF65-F5344CB8AC3E}">
        <p14:creationId xmlns:p14="http://schemas.microsoft.com/office/powerpoint/2010/main" val="257856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907" y="20740"/>
            <a:ext cx="12315928" cy="986528"/>
          </a:xfrm>
        </p:spPr>
        <p:txBody>
          <a:bodyPr anchor="t" anchorCtr="0">
            <a:noAutofit/>
          </a:bodyPr>
          <a:lstStyle/>
          <a:p>
            <a:r>
              <a:rPr lang="pl-PL" sz="3200" b="1" dirty="0">
                <a:solidFill>
                  <a:srgbClr val="003399"/>
                </a:solidFill>
                <a:latin typeface="Panton" pitchFamily="2" charset="0"/>
              </a:rPr>
              <a:t>MACIERZ KONFLIKTÓW MIĘDZY SEKTORAMI GOSPODARKI MORSKIEJ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2144098" y="1727759"/>
            <a:ext cx="78245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6471"/>
            <a:fld id="{822872B3-E1AB-2342-9F5E-373B5096763A}" type="slidenum">
              <a:rPr lang="pl-PL" sz="3750" b="1">
                <a:solidFill>
                  <a:prstClr val="white"/>
                </a:solidFill>
                <a:latin typeface="Panton" pitchFamily="2" charset="0"/>
              </a:rPr>
              <a:pPr algn="ctr" defTabSz="1056471"/>
              <a:t>2</a:t>
            </a:fld>
            <a:endParaRPr lang="pl-PL" sz="3750" b="1" dirty="0">
              <a:solidFill>
                <a:prstClr val="white"/>
              </a:solidFill>
              <a:latin typeface="Panton" pitchFamily="2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B42704-1ECE-E54A-98DE-C196B003E0DB}"/>
              </a:ext>
            </a:extLst>
          </p:cNvPr>
          <p:cNvSpPr txBox="1"/>
          <p:nvPr/>
        </p:nvSpPr>
        <p:spPr>
          <a:xfrm>
            <a:off x="3926764" y="9157239"/>
            <a:ext cx="10152303" cy="2002348"/>
          </a:xfrm>
          <a:prstGeom prst="rect">
            <a:avLst/>
          </a:prstGeom>
        </p:spPr>
        <p:txBody>
          <a:bodyPr vert="horz" wrap="square" lIns="76196" tIns="38098" rIns="76196" bIns="38098" rtlCol="0" anchor="t" anchorCtr="0">
            <a:normAutofit/>
          </a:bodyPr>
          <a:lstStyle/>
          <a:p>
            <a:pPr defTabSz="1056471"/>
            <a:r>
              <a:rPr lang="pl-PL" sz="2400" b="1" dirty="0">
                <a:solidFill>
                  <a:srgbClr val="00B050"/>
                </a:solidFill>
                <a:latin typeface="Panton" pitchFamily="2" charset="0"/>
              </a:rPr>
              <a:t>Zadanie aktywizujące słuchaczy: </a:t>
            </a:r>
          </a:p>
          <a:p>
            <a:pPr defTabSz="1056471"/>
            <a:r>
              <a:rPr lang="pl-PL" sz="2400" b="1" dirty="0">
                <a:solidFill>
                  <a:srgbClr val="00B050"/>
                </a:solidFill>
                <a:latin typeface="Panton" pitchFamily="2" charset="0"/>
              </a:rPr>
              <a:t>Proszę podać przynajmniej 2 przykłady na każdy obszar konfliktu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3287BA-47EB-4DD2-B617-AF9F752A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7"/>
          <a:stretch/>
        </p:blipFill>
        <p:spPr>
          <a:xfrm>
            <a:off x="1971779" y="514004"/>
            <a:ext cx="14282634" cy="86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6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6631" y="487237"/>
            <a:ext cx="11372850" cy="986528"/>
          </a:xfrm>
        </p:spPr>
        <p:txBody>
          <a:bodyPr anchor="t" anchorCtr="0">
            <a:normAutofit/>
          </a:bodyPr>
          <a:lstStyle/>
          <a:p>
            <a:r>
              <a:rPr lang="pl-PL" sz="2917" b="1" dirty="0">
                <a:solidFill>
                  <a:srgbClr val="003399"/>
                </a:solidFill>
                <a:latin typeface="Panton" pitchFamily="2" charset="0"/>
              </a:rPr>
              <a:t>PRZESTRZENNY WYMIAR KONFLIKTÓW W POLSCE </a:t>
            </a:r>
            <a:br>
              <a:rPr lang="pl-PL" sz="2917" b="1" dirty="0">
                <a:solidFill>
                  <a:srgbClr val="003399"/>
                </a:solidFill>
                <a:latin typeface="Panton" pitchFamily="2" charset="0"/>
              </a:rPr>
            </a:br>
            <a:r>
              <a:rPr lang="pl-PL" sz="2917" b="1" dirty="0">
                <a:solidFill>
                  <a:srgbClr val="003399"/>
                </a:solidFill>
                <a:latin typeface="Panton" pitchFamily="2" charset="0"/>
              </a:rPr>
              <a:t>(OBSZARY O DUŻYM NASILENIU)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2144098" y="1727759"/>
            <a:ext cx="79674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6471"/>
            <a:fld id="{822872B3-E1AB-2342-9F5E-373B5096763A}" type="slidenum">
              <a:rPr lang="pl-PL" sz="3750" b="1">
                <a:solidFill>
                  <a:prstClr val="white"/>
                </a:solidFill>
                <a:latin typeface="Panton" pitchFamily="2" charset="0"/>
              </a:rPr>
              <a:pPr algn="ctr" defTabSz="1056471"/>
              <a:t>3</a:t>
            </a:fld>
            <a:endParaRPr lang="pl-PL" sz="3750" b="1" dirty="0">
              <a:solidFill>
                <a:prstClr val="white"/>
              </a:solidFill>
              <a:latin typeface="Panton" pitchFamily="2" charset="0"/>
            </a:endParaRPr>
          </a:p>
        </p:txBody>
      </p:sp>
      <p:sp useBgFill="1">
        <p:nvSpPr>
          <p:cNvPr id="9" name="Tytuł 1">
            <a:extLst>
              <a:ext uri="{FF2B5EF4-FFF2-40B4-BE49-F238E27FC236}">
                <a16:creationId xmlns:a16="http://schemas.microsoft.com/office/drawing/2014/main" id="{F190C166-4960-4643-8A9E-699923B36FB5}"/>
              </a:ext>
            </a:extLst>
          </p:cNvPr>
          <p:cNvSpPr txBox="1">
            <a:spLocks/>
          </p:cNvSpPr>
          <p:nvPr/>
        </p:nvSpPr>
        <p:spPr>
          <a:xfrm>
            <a:off x="3763294" y="1473766"/>
            <a:ext cx="10664700" cy="6639251"/>
          </a:xfrm>
          <a:prstGeom prst="rect">
            <a:avLst/>
          </a:prstGeom>
        </p:spPr>
        <p:txBody>
          <a:bodyPr vert="horz" lIns="76196" tIns="38098" rIns="76196" bIns="38098" rtlCol="0" anchor="t" anchorCtr="0">
            <a:normAutofit fontScale="92500"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015858">
              <a:lnSpc>
                <a:spcPct val="150000"/>
              </a:lnSpc>
              <a:spcAft>
                <a:spcPts val="1200"/>
              </a:spcAft>
            </a:pPr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Nałożenie różnych form użytkowania obszarów morskich pozwala na wydzielenie obszarów szczególnego nasilenia konfliktów. Są to:</a:t>
            </a:r>
          </a:p>
          <a:p>
            <a:pPr marL="342900" indent="-342900" algn="just" defTabSz="1015858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232323"/>
                </a:solidFill>
                <a:latin typeface="Panton" pitchFamily="2" charset="0"/>
              </a:rPr>
              <a:t>Akwen Zatoki Gdańskiej </a:t>
            </a:r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– konflikty między ochroną środowiska, turystyką nadmorską (głównie sportami wodnymi), portami, infrastrukturą liniową (głównie gazociąg), ochroną brzegów, rybołówstwem, obszarami wojskowymi,</a:t>
            </a:r>
          </a:p>
          <a:p>
            <a:pPr marL="342900" indent="-342900" algn="just" defTabSz="1015858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232323"/>
                </a:solidFill>
                <a:latin typeface="Panton" pitchFamily="2" charset="0"/>
              </a:rPr>
              <a:t>Akwen Zatoki Pomorskiej </a:t>
            </a:r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– konflikty między ochroną środowiska, turystyką nadmorską (głównie żeglarstwem), obroną narodową, rurociągami (planowany gazociąg), żeglugą, portami, a częściowo i rybołówstwem,</a:t>
            </a:r>
          </a:p>
          <a:p>
            <a:pPr marL="342900" indent="-342900" algn="just" defTabSz="1015858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232323"/>
                </a:solidFill>
                <a:latin typeface="Panton" pitchFamily="2" charset="0"/>
              </a:rPr>
              <a:t>Akwen przybrzeżny od Władysławowa do Darłowa </a:t>
            </a:r>
            <a:r>
              <a:rPr lang="pl-PL" sz="2400" dirty="0">
                <a:solidFill>
                  <a:srgbClr val="232323"/>
                </a:solidFill>
                <a:latin typeface="Panton" pitchFamily="2" charset="0"/>
              </a:rPr>
              <a:t>– konflikty między rybołówstwem a infrastrukturą liniową (głównie trałowaniem a lokalizacją kabli zewnętrznej infrastruktury przyłączeniowej farm wiatrowych), ochroną środowiska (zamknięty obszar Parku), obroną narodową, żeglugą, sportami wodnymi czy potencjalną lokalizacją elektrowni atomowej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114527-4CE4-4A96-976C-C95401E99E36}"/>
              </a:ext>
            </a:extLst>
          </p:cNvPr>
          <p:cNvSpPr txBox="1"/>
          <p:nvPr/>
        </p:nvSpPr>
        <p:spPr>
          <a:xfrm>
            <a:off x="10284620" y="9515476"/>
            <a:ext cx="4143375" cy="4000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defTabSz="457200"/>
            <a:r>
              <a:rPr lang="pl-PL" sz="1800" dirty="0">
                <a:solidFill>
                  <a:srgbClr val="232323"/>
                </a:solidFill>
                <a:latin typeface="Panton" pitchFamily="2" charset="0"/>
              </a:rPr>
              <a:t>Źródło: Instytut Morski w Gdańsku (2015)</a:t>
            </a:r>
          </a:p>
        </p:txBody>
      </p:sp>
    </p:spTree>
    <p:extLst>
      <p:ext uri="{BB962C8B-B14F-4D97-AF65-F5344CB8AC3E}">
        <p14:creationId xmlns:p14="http://schemas.microsoft.com/office/powerpoint/2010/main" val="344755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Przypadek I. Port Centralny w Gdańsku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4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9" name="Tytuł 1">
            <a:extLst>
              <a:ext uri="{FF2B5EF4-FFF2-40B4-BE49-F238E27FC236}">
                <a16:creationId xmlns:a16="http://schemas.microsoft.com/office/drawing/2014/main" id="{F190C166-4960-4643-8A9E-699923B36FB5}"/>
              </a:ext>
            </a:extLst>
          </p:cNvPr>
          <p:cNvSpPr txBox="1">
            <a:spLocks/>
          </p:cNvSpPr>
          <p:nvPr/>
        </p:nvSpPr>
        <p:spPr>
          <a:xfrm>
            <a:off x="3731755" y="2908574"/>
            <a:ext cx="11769182" cy="59882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/>
              <a:t>Założenia projektu:</a:t>
            </a:r>
          </a:p>
          <a:p>
            <a:pPr algn="l"/>
            <a:endParaRPr lang="pl-PL" sz="3200" dirty="0"/>
          </a:p>
          <a:p>
            <a:pPr algn="l"/>
            <a:r>
              <a:rPr lang="pl-PL" sz="3200" dirty="0"/>
              <a:t>Budowa portu zewnętrznego w sąsiedztwie Półwyspu Westerplatte</a:t>
            </a:r>
          </a:p>
          <a:p>
            <a:pPr algn="l"/>
            <a:r>
              <a:rPr lang="pl-PL" sz="3200" dirty="0"/>
              <a:t>9 Terminali – w tym </a:t>
            </a:r>
            <a:r>
              <a:rPr lang="pl-PL" sz="3200" dirty="0" err="1"/>
              <a:t>offshore</a:t>
            </a:r>
            <a:r>
              <a:rPr lang="pl-PL" sz="3200" dirty="0"/>
              <a:t>, promowy, kontenerowy, LNG</a:t>
            </a:r>
          </a:p>
          <a:p>
            <a:pPr algn="l"/>
            <a:r>
              <a:rPr lang="pl-PL" sz="3200" dirty="0"/>
              <a:t>4 Obrotnice 3 Tory </a:t>
            </a:r>
            <a:r>
              <a:rPr lang="pl-PL" sz="3200" dirty="0" err="1"/>
              <a:t>podejściowe</a:t>
            </a:r>
            <a:endParaRPr lang="pl-PL" sz="3200" dirty="0"/>
          </a:p>
          <a:p>
            <a:pPr algn="l"/>
            <a:r>
              <a:rPr lang="pl-PL" sz="3200" dirty="0"/>
              <a:t>9 km nabrzeży eksploatacyjnych </a:t>
            </a:r>
          </a:p>
          <a:p>
            <a:pPr algn="l"/>
            <a:r>
              <a:rPr lang="pl-PL" sz="3200" dirty="0"/>
              <a:t>8,5 km falochronów</a:t>
            </a:r>
          </a:p>
          <a:p>
            <a:pPr algn="l"/>
            <a:r>
              <a:rPr lang="pl-PL" sz="3200" dirty="0"/>
              <a:t>1400 hektarów akwenu </a:t>
            </a:r>
          </a:p>
          <a:p>
            <a:pPr algn="l"/>
            <a:r>
              <a:rPr lang="pl-PL" sz="3200" dirty="0"/>
              <a:t>410 hektarów powierzchni lądowej</a:t>
            </a:r>
          </a:p>
          <a:p>
            <a:pPr algn="l"/>
            <a:r>
              <a:rPr lang="pl-PL" sz="3200" dirty="0"/>
              <a:t>Koszt inwestycji: 12mld PLN </a:t>
            </a:r>
          </a:p>
          <a:p>
            <a:pPr algn="l"/>
            <a:r>
              <a:rPr lang="pl-PL" sz="3200" dirty="0"/>
              <a:t>Realizacja: Uruchomienie pierwszych terminali w 2029r</a:t>
            </a:r>
          </a:p>
        </p:txBody>
      </p:sp>
    </p:spTree>
    <p:extLst>
      <p:ext uri="{BB962C8B-B14F-4D97-AF65-F5344CB8AC3E}">
        <p14:creationId xmlns:p14="http://schemas.microsoft.com/office/powerpoint/2010/main" val="171003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Przypadek I. Port Centralny w Gdańsku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5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9" name="Tytuł 1">
            <a:extLst>
              <a:ext uri="{FF2B5EF4-FFF2-40B4-BE49-F238E27FC236}">
                <a16:creationId xmlns:a16="http://schemas.microsoft.com/office/drawing/2014/main" id="{F190C166-4960-4643-8A9E-699923B36FB5}"/>
              </a:ext>
            </a:extLst>
          </p:cNvPr>
          <p:cNvSpPr txBox="1">
            <a:spLocks/>
          </p:cNvSpPr>
          <p:nvPr/>
        </p:nvSpPr>
        <p:spPr>
          <a:xfrm>
            <a:off x="3731755" y="2908574"/>
            <a:ext cx="11769182" cy="57164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32500" lnSpcReduction="20000"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3200" b="1" dirty="0"/>
          </a:p>
          <a:p>
            <a:pPr algn="l"/>
            <a:r>
              <a:rPr lang="pl-PL" b="1" dirty="0"/>
              <a:t>Pytania </a:t>
            </a:r>
          </a:p>
          <a:p>
            <a:pPr algn="l"/>
            <a:endParaRPr lang="pl-PL" dirty="0"/>
          </a:p>
          <a:p>
            <a:pPr lvl="0" algn="l"/>
            <a:r>
              <a:rPr lang="pl-PL" dirty="0"/>
              <a:t>Czy budowa portu może być źródłem konfliktów pomiędzy sektorami gospodarki morskiej? Wskaż sektory i strony potencjalnych konfliktów. </a:t>
            </a:r>
          </a:p>
          <a:p>
            <a:pPr algn="l"/>
            <a:r>
              <a:rPr lang="pl-PL" dirty="0"/>
              <a:t> </a:t>
            </a:r>
          </a:p>
          <a:p>
            <a:pPr lvl="0" algn="l"/>
            <a:r>
              <a:rPr lang="pl-PL" dirty="0"/>
              <a:t>Czy „wychodzenie” w morze z budową nowych terminali jest zgodne z najnowszymi trendami? Podaj przykłady potwierdzające lub zaprzeczające tą hipotezę.</a:t>
            </a:r>
          </a:p>
          <a:p>
            <a:pPr algn="l"/>
            <a:r>
              <a:rPr lang="pl-PL" dirty="0"/>
              <a:t> </a:t>
            </a:r>
          </a:p>
          <a:p>
            <a:pPr lvl="0" algn="l"/>
            <a:r>
              <a:rPr lang="pl-PL" dirty="0"/>
              <a:t>Czy warunki hydrograficzne w Zat. Gdańskiej pozwalają na taką inwestycję?</a:t>
            </a:r>
          </a:p>
          <a:p>
            <a:pPr algn="l"/>
            <a:r>
              <a:rPr lang="pl-PL" dirty="0"/>
              <a:t> </a:t>
            </a:r>
          </a:p>
          <a:p>
            <a:pPr lvl="0" algn="l"/>
            <a:r>
              <a:rPr lang="pl-PL" dirty="0"/>
              <a:t>Czy jest rynkowe uzasadnienie budowy Portu Centralnego w Gdańsku? </a:t>
            </a:r>
          </a:p>
          <a:p>
            <a:pPr algn="l"/>
            <a:r>
              <a:rPr lang="pl-PL" dirty="0"/>
              <a:t> </a:t>
            </a:r>
          </a:p>
          <a:p>
            <a:pPr algn="l"/>
            <a:r>
              <a:rPr lang="pl-PL" dirty="0"/>
              <a:t> </a:t>
            </a:r>
          </a:p>
          <a:p>
            <a:pPr lvl="0" algn="l"/>
            <a:r>
              <a:rPr lang="pl-PL" dirty="0"/>
              <a:t>Czy istnieją wewnątrzkrajowe przesłanki wskazujące na zasadność tej inwestycji?</a:t>
            </a:r>
          </a:p>
          <a:p>
            <a:pPr algn="l"/>
            <a:r>
              <a:rPr lang="pl-PL" dirty="0"/>
              <a:t> </a:t>
            </a:r>
          </a:p>
          <a:p>
            <a:pPr lvl="0" algn="l"/>
            <a:r>
              <a:rPr lang="pl-PL" dirty="0"/>
              <a:t>Jakie należy przewidywać spodziewane skutki ekonomiczne tej inwestycji?</a:t>
            </a:r>
          </a:p>
          <a:p>
            <a:pPr algn="l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6272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Materiały pomocnicze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6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6" name="Tytuł 1">
            <a:extLst>
              <a:ext uri="{FF2B5EF4-FFF2-40B4-BE49-F238E27FC236}">
                <a16:creationId xmlns:a16="http://schemas.microsoft.com/office/drawing/2014/main" id="{36C892F4-BF39-9947-BC38-C94672C98ECA}"/>
              </a:ext>
            </a:extLst>
          </p:cNvPr>
          <p:cNvSpPr txBox="1">
            <a:spLocks/>
          </p:cNvSpPr>
          <p:nvPr/>
        </p:nvSpPr>
        <p:spPr>
          <a:xfrm>
            <a:off x="9724238" y="2861540"/>
            <a:ext cx="5582818" cy="6648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dirty="0">
                <a:solidFill>
                  <a:srgbClr val="232323"/>
                </a:solidFill>
                <a:latin typeface="Panton" pitchFamily="2" charset="0"/>
              </a:rPr>
              <a:t>Kliknij, aby dodać tekst</a:t>
            </a:r>
          </a:p>
        </p:txBody>
      </p:sp>
      <p:pic>
        <p:nvPicPr>
          <p:cNvPr id="8" name="Obraz 7" descr="Obraz zawierający zewnętrzne, woda, samolot, góra&#10;&#10;Opis wygenerowany automatycznie">
            <a:extLst>
              <a:ext uri="{FF2B5EF4-FFF2-40B4-BE49-F238E27FC236}">
                <a16:creationId xmlns:a16="http://schemas.microsoft.com/office/drawing/2014/main" id="{A83F9851-5C98-3544-AFAA-6B6543E0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370" y="407773"/>
            <a:ext cx="7458843" cy="5529832"/>
          </a:xfrm>
          <a:prstGeom prst="rect">
            <a:avLst/>
          </a:prstGeom>
        </p:spPr>
      </p:pic>
      <p:pic>
        <p:nvPicPr>
          <p:cNvPr id="9" name="Obraz 8" descr="Obraz zawierający tekst, mapa&#10;&#10;Opis wygenerowany automatycznie">
            <a:extLst>
              <a:ext uri="{FF2B5EF4-FFF2-40B4-BE49-F238E27FC236}">
                <a16:creationId xmlns:a16="http://schemas.microsoft.com/office/drawing/2014/main" id="{345A1D15-7934-A24F-8364-B808E1C4E2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11493" y="4441394"/>
            <a:ext cx="7097395" cy="51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6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Przypadek II. Linia promowa Gdynia – </a:t>
            </a:r>
            <a:r>
              <a:rPr lang="pl-PL" sz="3500" b="1" dirty="0" err="1">
                <a:solidFill>
                  <a:srgbClr val="003399"/>
                </a:solidFill>
                <a:latin typeface="Panton" pitchFamily="2" charset="0"/>
              </a:rPr>
              <a:t>Karlskrona</a:t>
            </a:r>
            <a:endParaRPr lang="pl-PL" sz="3500" b="1" dirty="0">
              <a:solidFill>
                <a:srgbClr val="003399"/>
              </a:solidFill>
              <a:latin typeface="Panton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7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8" name="Tytuł 1">
            <a:extLst>
              <a:ext uri="{FF2B5EF4-FFF2-40B4-BE49-F238E27FC236}">
                <a16:creationId xmlns:a16="http://schemas.microsoft.com/office/drawing/2014/main" id="{7C49D90D-466C-944F-91D3-16A1C5BA4394}"/>
              </a:ext>
            </a:extLst>
          </p:cNvPr>
          <p:cNvSpPr txBox="1">
            <a:spLocks/>
          </p:cNvSpPr>
          <p:nvPr/>
        </p:nvSpPr>
        <p:spPr>
          <a:xfrm>
            <a:off x="3623460" y="2861540"/>
            <a:ext cx="11769182" cy="6648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/>
              <a:t>Założenia:</a:t>
            </a:r>
          </a:p>
          <a:p>
            <a:pPr algn="l"/>
            <a:endParaRPr lang="pl-PL" sz="2400" dirty="0"/>
          </a:p>
          <a:p>
            <a:pPr algn="l"/>
            <a:r>
              <a:rPr lang="pl-PL" sz="2400" dirty="0"/>
              <a:t>Armator żeglugi liniowej wykonuje regularne przewozy na linii Gdynia-</a:t>
            </a:r>
            <a:r>
              <a:rPr lang="pl-PL" sz="2400" dirty="0" err="1"/>
              <a:t>Karlskrona</a:t>
            </a:r>
            <a:r>
              <a:rPr lang="pl-PL" sz="2400" dirty="0"/>
              <a:t>. </a:t>
            </a:r>
          </a:p>
          <a:p>
            <a:pPr algn="l"/>
            <a:endParaRPr lang="pl-PL" sz="2400" dirty="0"/>
          </a:p>
          <a:p>
            <a:pPr algn="l"/>
            <a:r>
              <a:rPr lang="pl-PL" sz="2400" dirty="0"/>
              <a:t>W MPZP wykorzystywany przez armatora szlak żeglugowy omija teren oznaczony na załączonej  mapie brązowym prostokątem. </a:t>
            </a:r>
          </a:p>
          <a:p>
            <a:pPr algn="l"/>
            <a:endParaRPr lang="pl-PL" sz="2400" dirty="0"/>
          </a:p>
          <a:p>
            <a:pPr algn="l"/>
            <a:r>
              <a:rPr lang="pl-PL" sz="2400" dirty="0"/>
              <a:t>W ramach prac wyznaczono również trasę alternatywną przebiegającą przez teren Marynarki Wojennej.</a:t>
            </a:r>
          </a:p>
        </p:txBody>
      </p:sp>
    </p:spTree>
    <p:extLst>
      <p:ext uri="{BB962C8B-B14F-4D97-AF65-F5344CB8AC3E}">
        <p14:creationId xmlns:p14="http://schemas.microsoft.com/office/powerpoint/2010/main" val="227779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607" y="-37623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Materiały pomocnicze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8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9" name="Tytuł 1">
            <a:extLst>
              <a:ext uri="{FF2B5EF4-FFF2-40B4-BE49-F238E27FC236}">
                <a16:creationId xmlns:a16="http://schemas.microsoft.com/office/drawing/2014/main" id="{F190C166-4960-4643-8A9E-699923B36FB5}"/>
              </a:ext>
            </a:extLst>
          </p:cNvPr>
          <p:cNvSpPr txBox="1">
            <a:spLocks/>
          </p:cNvSpPr>
          <p:nvPr/>
        </p:nvSpPr>
        <p:spPr>
          <a:xfrm>
            <a:off x="3524606" y="2861540"/>
            <a:ext cx="5582818" cy="6648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dirty="0">
                <a:solidFill>
                  <a:srgbClr val="232323"/>
                </a:solidFill>
                <a:latin typeface="Panton" pitchFamily="2" charset="0"/>
              </a:rPr>
              <a:t>Kliknij, aby dodać tekst</a:t>
            </a:r>
          </a:p>
        </p:txBody>
      </p:sp>
      <p:sp useBgFill="1">
        <p:nvSpPr>
          <p:cNvPr id="6" name="Tytuł 1">
            <a:extLst>
              <a:ext uri="{FF2B5EF4-FFF2-40B4-BE49-F238E27FC236}">
                <a16:creationId xmlns:a16="http://schemas.microsoft.com/office/drawing/2014/main" id="{36C892F4-BF39-9947-BC38-C94672C98ECA}"/>
              </a:ext>
            </a:extLst>
          </p:cNvPr>
          <p:cNvSpPr txBox="1">
            <a:spLocks/>
          </p:cNvSpPr>
          <p:nvPr/>
        </p:nvSpPr>
        <p:spPr>
          <a:xfrm>
            <a:off x="9724238" y="2861540"/>
            <a:ext cx="5582818" cy="6648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dirty="0">
                <a:solidFill>
                  <a:srgbClr val="232323"/>
                </a:solidFill>
                <a:latin typeface="Panton" pitchFamily="2" charset="0"/>
              </a:rPr>
              <a:t>Kliknij, aby dodać tekst</a:t>
            </a:r>
          </a:p>
        </p:txBody>
      </p:sp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id="{24A41846-1DF4-E241-BA8E-7D5CE6F49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736" y="648652"/>
            <a:ext cx="12954794" cy="95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E596E-3821-FB48-BFAA-486129FD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607" y="939340"/>
            <a:ext cx="12183478" cy="1183903"/>
          </a:xfrm>
        </p:spPr>
        <p:txBody>
          <a:bodyPr anchor="t" anchorCtr="0">
            <a:normAutofit/>
          </a:bodyPr>
          <a:lstStyle/>
          <a:p>
            <a:pPr algn="l"/>
            <a:r>
              <a:rPr lang="pl-PL" sz="3500" b="1" dirty="0">
                <a:solidFill>
                  <a:srgbClr val="003399"/>
                </a:solidFill>
                <a:latin typeface="Panton" pitchFamily="2" charset="0"/>
              </a:rPr>
              <a:t>Przypadek II. Linia promowa Gdynia – </a:t>
            </a:r>
            <a:r>
              <a:rPr lang="pl-PL" sz="3500" b="1" dirty="0" err="1">
                <a:solidFill>
                  <a:srgbClr val="003399"/>
                </a:solidFill>
                <a:latin typeface="Panton" pitchFamily="2" charset="0"/>
              </a:rPr>
              <a:t>Karlskrona</a:t>
            </a:r>
            <a:endParaRPr lang="pl-PL" sz="3500" b="1" dirty="0">
              <a:solidFill>
                <a:srgbClr val="003399"/>
              </a:solidFill>
              <a:latin typeface="Panton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5BA1E2-A2A8-D441-AA6F-5D7CBFB8D176}"/>
              </a:ext>
            </a:extLst>
          </p:cNvPr>
          <p:cNvSpPr txBox="1"/>
          <p:nvPr/>
        </p:nvSpPr>
        <p:spPr>
          <a:xfrm>
            <a:off x="947056" y="1057234"/>
            <a:ext cx="669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2872B3-E1AB-2342-9F5E-373B5096763A}" type="slidenum">
              <a:rPr lang="pl-PL" sz="4500" b="1" smtClean="0">
                <a:solidFill>
                  <a:schemeClr val="bg1"/>
                </a:solidFill>
                <a:latin typeface="Panton" pitchFamily="2" charset="0"/>
              </a:rPr>
              <a:t>9</a:t>
            </a:fld>
            <a:endParaRPr lang="pl-PL" sz="4500" b="1" dirty="0">
              <a:solidFill>
                <a:schemeClr val="bg1"/>
              </a:solidFill>
              <a:latin typeface="Panton" pitchFamily="2" charset="0"/>
            </a:endParaRPr>
          </a:p>
        </p:txBody>
      </p:sp>
      <p:sp useBgFill="1">
        <p:nvSpPr>
          <p:cNvPr id="8" name="Tytuł 1">
            <a:extLst>
              <a:ext uri="{FF2B5EF4-FFF2-40B4-BE49-F238E27FC236}">
                <a16:creationId xmlns:a16="http://schemas.microsoft.com/office/drawing/2014/main" id="{7C49D90D-466C-944F-91D3-16A1C5BA4394}"/>
              </a:ext>
            </a:extLst>
          </p:cNvPr>
          <p:cNvSpPr txBox="1">
            <a:spLocks/>
          </p:cNvSpPr>
          <p:nvPr/>
        </p:nvSpPr>
        <p:spPr>
          <a:xfrm>
            <a:off x="3524606" y="2861540"/>
            <a:ext cx="11769182" cy="6648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40000" lnSpcReduction="20000"/>
          </a:bodyPr>
          <a:lstStyle>
            <a:lvl1pPr algn="ctr" defTabSz="1219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/>
              <a:t>Pytania:</a:t>
            </a:r>
            <a:endParaRPr lang="pl-PL" dirty="0"/>
          </a:p>
          <a:p>
            <a:pPr marL="1371600" lvl="0" indent="-1371600" algn="l">
              <a:buFont typeface="+mj-lt"/>
              <a:buAutoNum type="arabicPeriod"/>
            </a:pPr>
            <a:r>
              <a:rPr lang="pl-PL" dirty="0"/>
              <a:t>Czy zmiana długości rejsu ma znaczenie dla ekonomiki żeglugi?</a:t>
            </a:r>
          </a:p>
          <a:p>
            <a:pPr marL="1371600" indent="-1371600" algn="l">
              <a:buFont typeface="+mj-lt"/>
              <a:buAutoNum type="arabicPeriod"/>
            </a:pPr>
            <a:endParaRPr lang="pl-PL" dirty="0"/>
          </a:p>
          <a:p>
            <a:pPr marL="1371600" lvl="0" indent="-1371600" algn="l">
              <a:buFont typeface="+mj-lt"/>
              <a:buAutoNum type="arabicPeriod"/>
            </a:pPr>
            <a:r>
              <a:rPr lang="pl-PL" dirty="0"/>
              <a:t>Czy długość rejsu (nawigacyjna) zależy od MSP?</a:t>
            </a:r>
          </a:p>
          <a:p>
            <a:pPr marL="1371600" lvl="0" indent="-1371600" algn="l">
              <a:buFont typeface="+mj-lt"/>
              <a:buAutoNum type="arabicPeriod"/>
            </a:pPr>
            <a:endParaRPr lang="pl-PL" dirty="0"/>
          </a:p>
          <a:p>
            <a:pPr marL="1371600" lvl="0" indent="-1371600" algn="l">
              <a:buFont typeface="+mj-lt"/>
              <a:buAutoNum type="arabicPeriod"/>
            </a:pPr>
            <a:r>
              <a:rPr lang="pl-PL" dirty="0"/>
              <a:t>Jakie skutki ekonomiczne należy przewidzieć przy zmianie kursu wg trasy alternatywnej linii?</a:t>
            </a:r>
          </a:p>
          <a:p>
            <a:pPr marL="1371600" indent="-1371600" algn="l">
              <a:buFont typeface="+mj-lt"/>
              <a:buAutoNum type="arabicPeriod"/>
            </a:pPr>
            <a:endParaRPr lang="pl-PL" dirty="0"/>
          </a:p>
          <a:p>
            <a:pPr marL="1371600" lvl="0" indent="-1371600" algn="l">
              <a:buFont typeface="+mj-lt"/>
              <a:buAutoNum type="arabicPeriod"/>
            </a:pPr>
            <a:r>
              <a:rPr lang="pl-PL" dirty="0"/>
              <a:t>Jaki wymiar ilościowy i wartościowy dla armatora będzie miała zmiana kursy na alternatywny?</a:t>
            </a:r>
          </a:p>
          <a:p>
            <a:pPr marL="1371600" indent="-1371600" algn="l">
              <a:buFont typeface="+mj-lt"/>
              <a:buAutoNum type="arabicPeriod"/>
            </a:pPr>
            <a:endParaRPr lang="pl-PL" dirty="0"/>
          </a:p>
          <a:p>
            <a:pPr marL="1371600" indent="-1371600" algn="l">
              <a:buFont typeface="+mj-lt"/>
              <a:buAutoNum type="arabicPeriod"/>
            </a:pPr>
            <a:r>
              <a:rPr lang="pl-PL" dirty="0"/>
              <a:t>Jakie przeszkody stoją dla zmiany trasy linii na alternatywną?</a:t>
            </a:r>
          </a:p>
          <a:p>
            <a:pPr marL="1371600" indent="-1371600" algn="l">
              <a:buFont typeface="+mj-lt"/>
              <a:buAutoNum type="arabicPeriod"/>
            </a:pPr>
            <a:endParaRPr lang="pl-PL" dirty="0"/>
          </a:p>
          <a:p>
            <a:pPr marL="1371600" indent="-1371600" algn="l">
              <a:buFont typeface="+mj-lt"/>
              <a:buAutoNum type="arabicPeriod"/>
            </a:pPr>
            <a:r>
              <a:rPr lang="pl-PL" dirty="0"/>
              <a:t>Jakich interesariuszy należałoby wskazać w ramach konfliktu pomiędzy sektorami?</a:t>
            </a:r>
          </a:p>
          <a:p>
            <a:pPr marL="1371600" indent="-1371600" algn="l">
              <a:buFont typeface="+mj-lt"/>
              <a:buAutoNum type="arabicPeriod"/>
            </a:pPr>
            <a:endParaRPr lang="pl-PL" dirty="0"/>
          </a:p>
          <a:p>
            <a:pPr marL="1371600" indent="-1371600" algn="l">
              <a:buFont typeface="+mj-lt"/>
              <a:buAutoNum type="arabicPeriod"/>
            </a:pPr>
            <a:r>
              <a:rPr lang="pl-PL" dirty="0"/>
              <a:t>W jaki sposób MSP może rozwiązać konflikt, lub go zminimalizować?</a:t>
            </a:r>
          </a:p>
        </p:txBody>
      </p:sp>
    </p:spTree>
    <p:extLst>
      <p:ext uri="{BB962C8B-B14F-4D97-AF65-F5344CB8AC3E}">
        <p14:creationId xmlns:p14="http://schemas.microsoft.com/office/powerpoint/2010/main" val="2329123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defRPr sz="3500" b="1" dirty="0">
            <a:solidFill>
              <a:srgbClr val="232323"/>
            </a:solidFill>
            <a:latin typeface="Panto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defRPr sz="3500" b="1" dirty="0">
            <a:solidFill>
              <a:srgbClr val="232323"/>
            </a:solidFill>
            <a:latin typeface="Panto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708</Words>
  <Application>Microsoft Macintosh PowerPoint</Application>
  <PresentationFormat>Niestandardowy</PresentationFormat>
  <Paragraphs>113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Panton</vt:lpstr>
      <vt:lpstr>Motyw pakietu Office</vt:lpstr>
      <vt:lpstr>1_Motyw pakietu Office</vt:lpstr>
      <vt:lpstr>Porty morskie i żegluga Część praktyczna </vt:lpstr>
      <vt:lpstr>MACIERZ KONFLIKTÓW MIĘDZY SEKTORAMI GOSPODARKI MORSKIEJ</vt:lpstr>
      <vt:lpstr>PRZESTRZENNY WYMIAR KONFLIKTÓW W POLSCE  (OBSZARY O DUŻYM NASILENIU)</vt:lpstr>
      <vt:lpstr>Przypadek I. Port Centralny w Gdańsku</vt:lpstr>
      <vt:lpstr>Przypadek I. Port Centralny w Gdańsku</vt:lpstr>
      <vt:lpstr>Materiały pomocnicze</vt:lpstr>
      <vt:lpstr>Przypadek II. Linia promowa Gdynia – Karlskrona</vt:lpstr>
      <vt:lpstr>Materiały pomocnicze</vt:lpstr>
      <vt:lpstr>Przypadek II. Linia promowa Gdynia – Karlskrona</vt:lpstr>
      <vt:lpstr>Dane do obliczeń </vt:lpstr>
      <vt:lpstr>Przypadek III. Żegluga morska a morskie farmy wiatrowe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Uwarunkowania gospodarcze MSP</dc:title>
  <dc:creator>Ernest Czermański</dc:creator>
  <cp:lastModifiedBy>Ernest Czermański</cp:lastModifiedBy>
  <cp:revision>39</cp:revision>
  <dcterms:created xsi:type="dcterms:W3CDTF">2019-11-26T20:05:19Z</dcterms:created>
  <dcterms:modified xsi:type="dcterms:W3CDTF">2019-12-06T16:47:19Z</dcterms:modified>
</cp:coreProperties>
</file>